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5" r:id="rId25"/>
    <p:sldId id="284" r:id="rId26"/>
    <p:sldId id="286" r:id="rId27"/>
    <p:sldId id="287" r:id="rId28"/>
    <p:sldId id="288" r:id="rId29"/>
    <p:sldId id="289" r:id="rId30"/>
    <p:sldId id="290" r:id="rId31"/>
    <p:sldId id="292" r:id="rId32"/>
    <p:sldId id="291" r:id="rId33"/>
    <p:sldId id="296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294" r:id="rId43"/>
    <p:sldId id="295" r:id="rId44"/>
    <p:sldId id="263" r:id="rId45"/>
    <p:sldId id="264" r:id="rId46"/>
  </p:sldIdLst>
  <p:sldSz cx="12190413" cy="6859588"/>
  <p:notesSz cx="6858000" cy="9144000"/>
  <p:embeddedFontLst>
    <p:embeddedFont>
      <p:font typeface="Pretendard Light" panose="02000403000000020004" pitchFamily="50" charset="-127"/>
      <p:regular r:id="rId48"/>
    </p:embeddedFont>
    <p:embeddedFont>
      <p:font typeface="Pretendard Medium" panose="02000603000000020004" pitchFamily="50" charset="-127"/>
      <p:regular r:id="rId49"/>
    </p:embeddedFont>
    <p:embeddedFont>
      <p:font typeface="Pretendard ExtraBold" panose="02000903000000020004" pitchFamily="50" charset="-127"/>
      <p:bold r:id="rId50"/>
    </p:embeddedFont>
    <p:embeddedFont>
      <p:font typeface="Pretendard" panose="02000503000000020004" pitchFamily="50" charset="-127"/>
      <p:regular r:id="rId51"/>
      <p:bold r:id="rId52"/>
    </p:embeddedFont>
    <p:embeddedFont>
      <p:font typeface="Pretendard SemiBold" panose="02000703000000020004" pitchFamily="50" charset="-127"/>
      <p:bold r:id="rId53"/>
    </p:embeddedFont>
    <p:embeddedFont>
      <p:font typeface="Pretendard Black" panose="02000A03000000020004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53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0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5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10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762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15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86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21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78641" autoAdjust="0"/>
  </p:normalViewPr>
  <p:slideViewPr>
    <p:cSldViewPr>
      <p:cViewPr varScale="1">
        <p:scale>
          <a:sx n="131" d="100"/>
          <a:sy n="131" d="100"/>
        </p:scale>
        <p:origin x="132" y="684"/>
      </p:cViewPr>
      <p:guideLst>
        <p:guide orient="horz" pos="66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-4339" y="-6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절대 시간 측정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FF0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컴퓨터 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B3-4B96-B2EF-528E23DBD8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컴퓨터 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B3-4B96-B2EF-528E23DBD8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컴퓨터 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B3-4B96-B2EF-528E23DBD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4217679"/>
        <c:axId val="94204367"/>
      </c:barChart>
      <c:catAx>
        <c:axId val="94217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204367"/>
        <c:crosses val="autoZero"/>
        <c:auto val="1"/>
        <c:lblAlgn val="ctr"/>
        <c:lblOffset val="100"/>
        <c:noMultiLvlLbl val="0"/>
      </c:catAx>
      <c:valAx>
        <c:axId val="94204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21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FFFF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FFFF00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444EC-0122-44AD-8E20-6F99D2266797}" type="datetimeFigureOut">
              <a:rPr lang="ko-KR" altLang="en-US" smtClean="0"/>
              <a:t>2024-11-02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2567A-BCF9-4EC8-B390-746EECFF1A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93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꼭 동봉된 폰트를 전부 설치하신 후</a:t>
            </a:r>
            <a:r>
              <a:rPr lang="en-US" altLang="ko-KR" dirty="0" smtClean="0"/>
              <a:t>! PPT</a:t>
            </a:r>
            <a:r>
              <a:rPr lang="ko-KR" altLang="en-US" dirty="0" smtClean="0"/>
              <a:t>를 열어주세요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강조문구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코드의 </a:t>
            </a:r>
            <a:r>
              <a:rPr lang="ko-KR" altLang="en-US" baseline="0" dirty="0" err="1" smtClean="0"/>
              <a:t>가독성</a:t>
            </a:r>
            <a:r>
              <a:rPr lang="ko-KR" altLang="en-US" baseline="0" dirty="0" smtClean="0"/>
              <a:t> 등을 위한 변경은 가능합니다</a:t>
            </a:r>
            <a:r>
              <a:rPr lang="en-US" altLang="ko-KR" baseline="0" dirty="0" smtClean="0"/>
              <a:t>.)</a:t>
            </a:r>
            <a:endParaRPr lang="ko-KR" altLang="en-US" dirty="0" smtClean="0"/>
          </a:p>
          <a:p>
            <a:r>
              <a:rPr lang="en-US" altLang="ko-KR" dirty="0" smtClean="0"/>
              <a:t>2. hayoo@hanbit.co.kr</a:t>
            </a:r>
            <a:r>
              <a:rPr lang="ko-KR" altLang="en-US" dirty="0" smtClean="0"/>
              <a:t>로 본인 사진</a:t>
            </a:r>
            <a:r>
              <a:rPr lang="en-US" altLang="ko-KR" dirty="0" smtClean="0"/>
              <a:t>(1:1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회사 로고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배경 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검은 배경에 사용할 수 있는 로고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보내주세요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사용하는 참고 이미지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자료</a:t>
            </a:r>
            <a:r>
              <a:rPr lang="ko-KR" altLang="en-US" dirty="0" smtClean="0"/>
              <a:t> 등의 저작권 확인을 </a:t>
            </a:r>
            <a:r>
              <a:rPr lang="ko-KR" altLang="en-US" dirty="0" err="1" smtClean="0"/>
              <a:t>부탁드립니다</a:t>
            </a:r>
            <a:r>
              <a:rPr lang="en-US" altLang="ko-KR" dirty="0" smtClean="0"/>
              <a:t>.(Ex. </a:t>
            </a:r>
            <a:r>
              <a:rPr lang="ko-KR" altLang="en-US" dirty="0" smtClean="0"/>
              <a:t>상업적 이용 가능 이미지 사용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마지막으로 발표 제안에 응해주신 점 다시 한 번 </a:t>
            </a:r>
            <a:r>
              <a:rPr lang="ko-KR" altLang="en-US" dirty="0" err="1" smtClean="0"/>
              <a:t>감사드립니다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779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528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792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43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60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795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317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714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20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879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06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98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221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9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459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261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422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3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615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45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997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39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553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443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013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112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073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562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7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57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7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15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992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1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93167A-1104-EE17-2B06-10E751A9E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F3E59-0969-EE7A-2BB6-E5F9B8839E9C}"/>
              </a:ext>
            </a:extLst>
          </p:cNvPr>
          <p:cNvSpPr txBox="1"/>
          <p:nvPr userDrawn="1"/>
        </p:nvSpPr>
        <p:spPr>
          <a:xfrm>
            <a:off x="105507" y="6310631"/>
            <a:ext cx="191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HanBitN</a:t>
            </a:r>
            <a:r>
              <a:rPr lang="en-US" altLang="ko-KR" sz="1200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 MSA Season 2</a:t>
            </a:r>
            <a:endParaRPr lang="ko-KR" altLang="en-US" sz="1200" dirty="0">
              <a:solidFill>
                <a:schemeClr val="bg1"/>
              </a:solidFill>
              <a:latin typeface="Pretendard Black" pitchFamily="50" charset="-127"/>
              <a:ea typeface="Pretendard Black" pitchFamily="50" charset="-127"/>
              <a:cs typeface="Pretendard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10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93167A-1104-EE17-2B06-10E751A9E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091016" y="6318326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10F0811-F307-44F9-A192-63EBA736051C}" type="slidenum">
              <a:rPr lang="ko-KR" altLang="en-US" sz="1100" smtClean="0">
                <a:solidFill>
                  <a:srgbClr val="00AFA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algn="r"/>
              <a:t>‹#›</a:t>
            </a:fld>
            <a:endParaRPr lang="ko-KR" altLang="en-US" dirty="0">
              <a:solidFill>
                <a:srgbClr val="00AFA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F3E59-0969-EE7A-2BB6-E5F9B8839E9C}"/>
              </a:ext>
            </a:extLst>
          </p:cNvPr>
          <p:cNvSpPr txBox="1"/>
          <p:nvPr userDrawn="1"/>
        </p:nvSpPr>
        <p:spPr>
          <a:xfrm>
            <a:off x="105507" y="6310631"/>
            <a:ext cx="191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HanBitN</a:t>
            </a:r>
            <a:r>
              <a:rPr lang="en-US" altLang="ko-KR" sz="1200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 MSA Season 2</a:t>
            </a:r>
            <a:endParaRPr lang="ko-KR" altLang="en-US" sz="1200" dirty="0">
              <a:solidFill>
                <a:schemeClr val="bg1"/>
              </a:solidFill>
              <a:latin typeface="Pretendard Black" pitchFamily="50" charset="-127"/>
              <a:ea typeface="Pretendard Black" pitchFamily="50" charset="-127"/>
              <a:cs typeface="Pretendard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002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73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1219107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5" indent="-457165" algn="l" defTabSz="1219107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23" indent="-380970" algn="l" defTabSz="1219107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1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35" indent="-304776" algn="l" defTabSz="1219107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86" indent="-304776" algn="l" defTabSz="1219107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538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92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44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96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3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5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0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62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15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6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21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1BA6B1-2250-09B4-0663-74983F403B2C}"/>
              </a:ext>
            </a:extLst>
          </p:cNvPr>
          <p:cNvSpPr txBox="1"/>
          <p:nvPr/>
        </p:nvSpPr>
        <p:spPr>
          <a:xfrm>
            <a:off x="868941" y="5203689"/>
            <a:ext cx="239529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발표자 </a:t>
            </a:r>
            <a:r>
              <a:rPr lang="en-US" altLang="ko-KR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60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박경록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868941" y="2207161"/>
            <a:ext cx="6400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코딩 테스트</a:t>
            </a:r>
            <a:endParaRPr lang="en-US" altLang="ko-KR" sz="4000" spc="-150" smtClean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4000" spc="-15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제대로 공부해서 합격하는 방법</a:t>
            </a:r>
            <a:endParaRPr lang="ko-KR" altLang="en-US" sz="4000" spc="-15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6C111-9D1F-A7D8-AC0D-973AC8F1AAC5}"/>
              </a:ext>
            </a:extLst>
          </p:cNvPr>
          <p:cNvSpPr txBox="1"/>
          <p:nvPr/>
        </p:nvSpPr>
        <p:spPr>
          <a:xfrm>
            <a:off x="868941" y="3578958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Keyword</a:t>
            </a:r>
            <a:r>
              <a:rPr lang="ko-KR" altLang="en-US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240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Code </a:t>
            </a:r>
            <a:r>
              <a:rPr lang="en-US" altLang="ko-KR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Test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610E1-1B14-C863-9F08-8577229C02FC}"/>
              </a:ext>
            </a:extLst>
          </p:cNvPr>
          <p:cNvSpPr txBox="1"/>
          <p:nvPr/>
        </p:nvSpPr>
        <p:spPr>
          <a:xfrm>
            <a:off x="953071" y="392608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2024.11.14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B40C6CA9-422F-95AB-6E5E-B166503113F9}"/>
              </a:ext>
            </a:extLst>
          </p:cNvPr>
          <p:cNvSpPr/>
          <p:nvPr/>
        </p:nvSpPr>
        <p:spPr>
          <a:xfrm>
            <a:off x="953071" y="1636053"/>
            <a:ext cx="3733229" cy="4225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C267-276F-917C-63DA-06BE4B0979D4}"/>
              </a:ext>
            </a:extLst>
          </p:cNvPr>
          <p:cNvSpPr txBox="1"/>
          <p:nvPr/>
        </p:nvSpPr>
        <p:spPr>
          <a:xfrm>
            <a:off x="1014167" y="1647253"/>
            <a:ext cx="355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pPr algn="l"/>
            <a:r>
              <a:rPr lang="en-US" altLang="ko-KR" sz="2000" dirty="0" err="1" smtClean="0">
                <a:solidFill>
                  <a:srgbClr val="1A1C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HanBitN</a:t>
            </a:r>
            <a:r>
              <a:rPr lang="en-US" altLang="ko-KR" sz="2000" dirty="0" smtClean="0">
                <a:solidFill>
                  <a:srgbClr val="1A1C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MSA Season 2 - 1</a:t>
            </a:r>
            <a:endParaRPr lang="ko-KR" altLang="en-US" sz="2000" dirty="0">
              <a:solidFill>
                <a:srgbClr val="1A1C47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5722" y="2284105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 제목을 써주세요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6651" y="5240622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발표자 이름을 넣어주세요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4671" y="392608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행사날로 수정해주세요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2514" y="3697897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핵심 키워드로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8496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5126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0590" y="155758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4332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5286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</a:t>
            </a:r>
            <a:r>
              <a:rPr lang="en-US" altLang="ko-KR" smtClean="0">
                <a:solidFill>
                  <a:srgbClr val="FF0000"/>
                </a:solidFill>
              </a:rPr>
              <a:t>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74332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66" y="155758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512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528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7512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5286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5126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18942" y="1557586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0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6242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0258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muzi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242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 smtClean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0258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6242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0258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muzi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62426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02586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9" name="구부러진 연결선 18"/>
          <p:cNvCxnSpPr>
            <a:stCxn id="18" idx="3"/>
            <a:endCxn id="15" idx="3"/>
          </p:cNvCxnSpPr>
          <p:nvPr/>
        </p:nvCxnSpPr>
        <p:spPr>
          <a:xfrm flipV="1">
            <a:off x="8242746" y="4185878"/>
            <a:ext cx="12700" cy="504056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8" idx="3"/>
            <a:endCxn id="9" idx="3"/>
          </p:cNvCxnSpPr>
          <p:nvPr/>
        </p:nvCxnSpPr>
        <p:spPr>
          <a:xfrm flipV="1">
            <a:off x="8242746" y="3177766"/>
            <a:ext cx="12700" cy="1512168"/>
          </a:xfrm>
          <a:prstGeom prst="curvedConnector3">
            <a:avLst>
              <a:gd name="adj1" fmla="val 321538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560719" y="2997746"/>
            <a:ext cx="3589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동일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닉네임 갱신</a:t>
            </a:r>
            <a:endParaRPr lang="en-US" altLang="ko-KR" smtClean="0">
              <a:solidFill>
                <a:srgbClr val="FF0000"/>
              </a:solidFill>
            </a:endParaRPr>
          </a:p>
          <a:p>
            <a:pPr algn="ctr"/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모두 </a:t>
            </a:r>
            <a:r>
              <a:rPr lang="en-US" altLang="ko-KR" smtClean="0">
                <a:solidFill>
                  <a:srgbClr val="FF0000"/>
                </a:solidFill>
              </a:rPr>
              <a:t>prodo</a:t>
            </a:r>
            <a:r>
              <a:rPr lang="ko-KR" altLang="en-US" smtClean="0">
                <a:solidFill>
                  <a:srgbClr val="FF0000"/>
                </a:solidFill>
              </a:rPr>
              <a:t>가 됨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71070" y="1557586"/>
            <a:ext cx="50326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4774" y="1773610"/>
            <a:ext cx="1131920" cy="25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7592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592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1608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592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608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7592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1608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576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592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1608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구부러진 연결선 23"/>
          <p:cNvCxnSpPr>
            <a:stCxn id="23" idx="3"/>
            <a:endCxn id="12" idx="3"/>
          </p:cNvCxnSpPr>
          <p:nvPr/>
        </p:nvCxnSpPr>
        <p:spPr>
          <a:xfrm flipV="1">
            <a:off x="8256240" y="3681822"/>
            <a:ext cx="12700" cy="1512168"/>
          </a:xfrm>
          <a:prstGeom prst="curvedConnector3">
            <a:avLst>
              <a:gd name="adj1" fmla="val 376923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560719" y="2997746"/>
            <a:ext cx="3589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동일 아이디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닉네임 갱신</a:t>
            </a:r>
            <a:endParaRPr lang="en-US" altLang="ko-KR" smtClean="0">
              <a:solidFill>
                <a:srgbClr val="FF0000"/>
              </a:solidFill>
            </a:endParaRPr>
          </a:p>
          <a:p>
            <a:pPr algn="ctr"/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모두 </a:t>
            </a:r>
            <a:r>
              <a:rPr lang="en-US" altLang="ko-KR" smtClean="0">
                <a:solidFill>
                  <a:srgbClr val="FF0000"/>
                </a:solidFill>
              </a:rPr>
              <a:t>Ryan</a:t>
            </a:r>
            <a:r>
              <a:rPr lang="ko-KR" altLang="en-US" smtClean="0">
                <a:solidFill>
                  <a:srgbClr val="FF0000"/>
                </a:solidFill>
              </a:rPr>
              <a:t>이 됨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58702" y="1773610"/>
            <a:ext cx="1512168" cy="25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7592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592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1608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592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608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7592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1608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576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592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1608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동작 분석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유일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Leave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하거나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하는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메시지를 변경 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이전 메시지에 영향을 줄 뿐 메시지 자체에는 나타나지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알수 있는 정보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메시지를 명령어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/uid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형태로 체크 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통해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메시지에 접근할 수 있는 방법을 고안해야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9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전략 설계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144099"/>
            <a:ext cx="10487025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2" y="5400060"/>
            <a:ext cx="988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092" y="1269554"/>
            <a:ext cx="11501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2014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6030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None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80046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2014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36030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0046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2014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36030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80046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2014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6030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0046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2014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6030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80046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2014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36030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0046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749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2765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6781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8749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52765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96781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8749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2765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96781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8749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2765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6781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8749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2765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96781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8749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2765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6781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43413" y="2706809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기대한 값</a:t>
            </a:r>
            <a:endParaRPr lang="en-US" altLang="ko-KR">
              <a:solidFill>
                <a:schemeClr val="bg1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620160" y="2706809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실제값</a:t>
            </a:r>
            <a:endParaRPr lang="en-US" altLang="ko-KR">
              <a:solidFill>
                <a:schemeClr val="bg1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cxnSp>
        <p:nvCxnSpPr>
          <p:cNvPr id="59" name="구부러진 연결선 58"/>
          <p:cNvCxnSpPr>
            <a:stCxn id="53" idx="3"/>
            <a:endCxn id="50" idx="3"/>
          </p:cNvCxnSpPr>
          <p:nvPr/>
        </p:nvCxnSpPr>
        <p:spPr>
          <a:xfrm flipV="1">
            <a:off x="5407975" y="4545918"/>
            <a:ext cx="12700" cy="504056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>
            <a:stCxn id="53" idx="3"/>
            <a:endCxn id="44" idx="3"/>
          </p:cNvCxnSpPr>
          <p:nvPr/>
        </p:nvCxnSpPr>
        <p:spPr>
          <a:xfrm flipV="1">
            <a:off x="5407975" y="3537806"/>
            <a:ext cx="12700" cy="1512168"/>
          </a:xfrm>
          <a:prstGeom prst="curvedConnector3">
            <a:avLst>
              <a:gd name="adj1" fmla="val 3181819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56" idx="3"/>
            <a:endCxn id="47" idx="3"/>
          </p:cNvCxnSpPr>
          <p:nvPr/>
        </p:nvCxnSpPr>
        <p:spPr>
          <a:xfrm flipV="1">
            <a:off x="5407975" y="4041862"/>
            <a:ext cx="12700" cy="1512168"/>
          </a:xfrm>
          <a:prstGeom prst="curvedConnector3">
            <a:avLst>
              <a:gd name="adj1" fmla="val 56545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0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6" y="1119167"/>
            <a:ext cx="2401751" cy="231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Google Shape;104;p18"/>
          <p:cNvSpPr txBox="1"/>
          <p:nvPr/>
        </p:nvSpPr>
        <p:spPr>
          <a:xfrm>
            <a:off x="354774" y="321064"/>
            <a:ext cx="4012239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dirty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연사소개 </a:t>
            </a:r>
            <a:r>
              <a:rPr lang="en-US" altLang="ko-KR" sz="3200" b="1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: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한빛앤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Google Shape;101;p18"/>
          <p:cNvSpPr/>
          <p:nvPr/>
        </p:nvSpPr>
        <p:spPr>
          <a:xfrm>
            <a:off x="3320800" y="1114114"/>
            <a:ext cx="7154850" cy="4467600"/>
          </a:xfrm>
          <a:prstGeom prst="rect">
            <a:avLst/>
          </a:prstGeom>
          <a:noFill/>
          <a:ln w="28575" cap="flat" cmpd="sng">
            <a:solidFill>
              <a:srgbClr val="00AF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6" name="Google Shape;103;p18"/>
          <p:cNvSpPr txBox="1"/>
          <p:nvPr/>
        </p:nvSpPr>
        <p:spPr>
          <a:xfrm>
            <a:off x="3268067" y="1209649"/>
            <a:ext cx="55088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noAutofit/>
          </a:bodyPr>
          <a:lstStyle/>
          <a:p>
            <a:pPr>
              <a:lnSpc>
                <a:spcPct val="130000"/>
              </a:lnSpc>
            </a:pPr>
            <a:endParaRPr sz="1100" dirty="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경력</a:t>
            </a:r>
            <a:endParaRPr sz="1300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13259">
              <a:lnSpc>
                <a:spcPct val="115000"/>
              </a:lnSpc>
              <a:buClr>
                <a:schemeClr val="dk1"/>
              </a:buClr>
              <a:buSzPts val="1100"/>
              <a:buChar char="-"/>
            </a:pPr>
            <a:r>
              <a:rPr lang="ko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현</a:t>
            </a:r>
            <a:r>
              <a:rPr lang="en-US" altLang="ko" sz="1300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) </a:t>
            </a:r>
            <a:r>
              <a:rPr lang="ko-KR" altLang="en-US" sz="1300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삼성 연구원</a:t>
            </a:r>
            <a: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/>
            </a:r>
            <a:b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</a:br>
            <a:r>
              <a:rPr lang="ko" altLang="en-US" sz="130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전</a:t>
            </a:r>
            <a:r>
              <a:rPr lang="en-US" altLang="ko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)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삼성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S/W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멤버십 수료</a:t>
            </a:r>
            <a:r>
              <a:rPr lang="en-US" altLang="ko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 </a:t>
            </a: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15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-KR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발표 및 강의</a:t>
            </a:r>
            <a:endParaRPr sz="1300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rgbClr val="3F3F3F"/>
              </a:buClr>
              <a:buSzPts val="1000"/>
              <a:buFont typeface="Nanum Gothic"/>
              <a:buChar char="-"/>
            </a:pP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연말 무료 특강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,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프로그래머스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, 2024  </a:t>
            </a: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rgbClr val="3F3F3F"/>
              </a:buClr>
              <a:buSzPts val="1000"/>
              <a:buFont typeface="Nanum Gothic"/>
              <a:buChar char="-"/>
            </a:pP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-KR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출판</a:t>
            </a:r>
            <a:r>
              <a:rPr lang="ko" altLang="en-US" sz="1300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 </a:t>
            </a: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&lt;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합격자 되기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–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파이썬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&gt; </a:t>
            </a:r>
            <a:r>
              <a:rPr lang="ko-KR" altLang="en-US" sz="1300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저자</a:t>
            </a: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&lt;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합격자 되기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– C++&gt; </a:t>
            </a:r>
            <a:r>
              <a:rPr lang="ko-KR" altLang="en-US" sz="1300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저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자</a:t>
            </a:r>
            <a:endParaRPr lang="ko-KR" altLang="en-US"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>
              <a:lnSpc>
                <a:spcPct val="130000"/>
              </a:lnSpc>
            </a:pPr>
            <a:endParaRPr sz="1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864" y="4289239"/>
            <a:ext cx="392294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없을 경우 삭제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있을 경우 최대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권</a:t>
            </a:r>
            <a:endParaRPr lang="ko-KR" altLang="en-US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1115" y="3008860"/>
            <a:ext cx="398468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 했던 </a:t>
            </a:r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컨퍼런스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세미나 이름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+ 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연도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중요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37036" y="1702532"/>
            <a:ext cx="403077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현 회사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+ 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 회사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곳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 회사가 많은  경우 </a:t>
            </a:r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의미있는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곳으로 입력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581" y="2021219"/>
            <a:ext cx="201674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연사 사진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가급적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1:1 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비율 사진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8802" y="5484240"/>
            <a:ext cx="27363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회사 로고</a:t>
            </a:r>
            <a:r>
              <a:rPr lang="en-US" altLang="ko-KR" sz="1600" dirty="0" smtClean="0">
                <a:solidFill>
                  <a:srgbClr val="0070C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600" dirty="0" smtClean="0">
                <a:solidFill>
                  <a:srgbClr val="0070C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선택</a:t>
            </a:r>
            <a:r>
              <a:rPr lang="en-US" altLang="ko-KR" sz="1600" dirty="0" smtClean="0">
                <a:solidFill>
                  <a:srgbClr val="0070C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검은 배경에 쓸 수 있는 로고로 보내주세요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55535" y="4831467"/>
            <a:ext cx="2382837" cy="590550"/>
            <a:chOff x="-3631005" y="3001145"/>
            <a:chExt cx="2382837" cy="590550"/>
          </a:xfrm>
        </p:grpSpPr>
        <p:sp>
          <p:nvSpPr>
            <p:cNvPr id="3" name="직사각형 2"/>
            <p:cNvSpPr/>
            <p:nvPr/>
          </p:nvSpPr>
          <p:spPr>
            <a:xfrm>
              <a:off x="-3591714" y="3001295"/>
              <a:ext cx="2304256" cy="59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C:\Users\유현아\Downloads\한빛미디어 로고 파일\Hanbitmedia CI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31005" y="3001145"/>
              <a:ext cx="2382837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7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닉네임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144099"/>
            <a:ext cx="10487025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2" y="5400060"/>
            <a:ext cx="988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4148162"/>
            <a:ext cx="1676400" cy="428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966" y="3269915"/>
            <a:ext cx="7820818" cy="218512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6" idx="3"/>
            <a:endCxn id="11" idx="1"/>
          </p:cNvCxnSpPr>
          <p:nvPr/>
        </p:nvCxnSpPr>
        <p:spPr>
          <a:xfrm>
            <a:off x="2031174" y="4362475"/>
            <a:ext cx="190379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4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3-2. Leave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525185"/>
            <a:ext cx="7737560" cy="18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7" y="1269554"/>
            <a:ext cx="5377940" cy="4320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09" y="1269554"/>
            <a:ext cx="433141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3-2. Leave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525185"/>
            <a:ext cx="7737560" cy="18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메시지중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3-2. Leave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9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456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472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488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536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7552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568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456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472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1488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가장 최악의 경우 확인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record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최대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만개 들어올 수 있음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때 모든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라면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개선할 사항 찾기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동일 아이디의 닉네임이 갱신될 때 이전 메시지를 다 봐야하나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4566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14092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73932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120753" y="389989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560913" y="389989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21547" y="548407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561707" y="548407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120753" y="498001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560913" y="498001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120753" y="339584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60119" y="339584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191550" y="389357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631710" y="3893577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191550" y="338952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630916" y="338952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5" name="꺾인 연결선 64"/>
          <p:cNvCxnSpPr>
            <a:stCxn id="60" idx="2"/>
            <a:endCxn id="53" idx="3"/>
          </p:cNvCxnSpPr>
          <p:nvPr/>
        </p:nvCxnSpPr>
        <p:spPr>
          <a:xfrm rot="5400000">
            <a:off x="8787515" y="4611986"/>
            <a:ext cx="1338469" cy="909763"/>
          </a:xfrm>
          <a:prstGeom prst="bentConnector2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5087094" y="4980018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60" idx="2"/>
            <a:endCxn id="51" idx="2"/>
          </p:cNvCxnSpPr>
          <p:nvPr/>
        </p:nvCxnSpPr>
        <p:spPr>
          <a:xfrm rot="5400000">
            <a:off x="9093152" y="3585475"/>
            <a:ext cx="6321" cy="1630637"/>
          </a:xfrm>
          <a:prstGeom prst="bentConnector3">
            <a:avLst>
              <a:gd name="adj1" fmla="val 3716516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0919742" y="4149874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0838324" y="4397633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1" name="구부러진 연결선 80"/>
          <p:cNvCxnSpPr>
            <a:stCxn id="23" idx="3"/>
            <a:endCxn id="14" idx="3"/>
          </p:cNvCxnSpPr>
          <p:nvPr/>
        </p:nvCxnSpPr>
        <p:spPr>
          <a:xfrm flipH="1" flipV="1">
            <a:off x="4655046" y="4185878"/>
            <a:ext cx="794" cy="1584176"/>
          </a:xfrm>
          <a:prstGeom prst="curvedConnector3">
            <a:avLst>
              <a:gd name="adj1" fmla="val -28790932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3.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코드 복잡성 낮추기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선택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특정 아이디의 닉네임을 가지고 있다면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명령어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쌍을 따로 보관할 필요가 있나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*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 정보는 입력값 활용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4.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설계에 맞는 자료구조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 선택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* key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value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닉네임인 해시로 선정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68687" y="416645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8074" y="416645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9481" y="57506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798868" y="57506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68687" y="524657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98074" y="524657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8687" y="3662400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97280" y="3662400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0719" y="4160135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51652" y="4160135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00719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950858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5" name="꺾인 연결선 64"/>
          <p:cNvCxnSpPr>
            <a:stCxn id="60" idx="2"/>
            <a:endCxn id="53" idx="3"/>
          </p:cNvCxnSpPr>
          <p:nvPr/>
        </p:nvCxnSpPr>
        <p:spPr>
          <a:xfrm rot="5400000">
            <a:off x="3024676" y="4878544"/>
            <a:ext cx="1338469" cy="909763"/>
          </a:xfrm>
          <a:prstGeom prst="bentConnector2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60" idx="2"/>
            <a:endCxn id="51" idx="2"/>
          </p:cNvCxnSpPr>
          <p:nvPr/>
        </p:nvCxnSpPr>
        <p:spPr>
          <a:xfrm rot="5400000">
            <a:off x="3330313" y="3852033"/>
            <a:ext cx="6321" cy="1630637"/>
          </a:xfrm>
          <a:prstGeom prst="bentConnector3">
            <a:avLst>
              <a:gd name="adj1" fmla="val 3716516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228911" y="4416432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5075485" y="4664191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895868" y="4412163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8216880" y="4160135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424260" y="4160135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216880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423466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stCxn id="36" idx="3"/>
            <a:endCxn id="38" idx="1"/>
          </p:cNvCxnSpPr>
          <p:nvPr/>
        </p:nvCxnSpPr>
        <p:spPr>
          <a:xfrm>
            <a:off x="9657040" y="4412163"/>
            <a:ext cx="767220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0703718" y="4416432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550292" y="4664191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key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value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닉네임인 해시테이블 선언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레코드를 순회하면서 아래 수행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2-1.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 해시테이블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레코드를 순회하면서 아래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아닌 경우 형식에 맞게 메시지 저장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저장된 메시지 반환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1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092" y="1269554"/>
            <a:ext cx="11501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43679" y="321574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4566" y="321574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43679" y="3719803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566" y="3719803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9" idx="3"/>
            <a:endCxn id="28" idx="1"/>
          </p:cNvCxnSpPr>
          <p:nvPr/>
        </p:nvCxnSpPr>
        <p:spPr>
          <a:xfrm>
            <a:off x="1774726" y="3971831"/>
            <a:ext cx="968953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6" idx="3"/>
            <a:endCxn id="25" idx="1"/>
          </p:cNvCxnSpPr>
          <p:nvPr/>
        </p:nvCxnSpPr>
        <p:spPr>
          <a:xfrm>
            <a:off x="1774726" y="3467775"/>
            <a:ext cx="968953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34566" y="272911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731310" y="271169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86694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823398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0127654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951190" y="2101834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583038" y="1731219"/>
            <a:ext cx="1152128" cy="2584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743679" y="2097763"/>
            <a:ext cx="1152128" cy="2584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;p19"/>
          <p:cNvSpPr/>
          <p:nvPr/>
        </p:nvSpPr>
        <p:spPr>
          <a:xfrm>
            <a:off x="392132" y="1079299"/>
            <a:ext cx="9763921" cy="5158807"/>
          </a:xfrm>
          <a:prstGeom prst="rect">
            <a:avLst/>
          </a:prstGeom>
          <a:noFill/>
          <a:ln w="28575" cap="flat" cmpd="sng">
            <a:solidFill>
              <a:srgbClr val="00AF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3" name="Google Shape;113;p19"/>
          <p:cNvSpPr txBox="1"/>
          <p:nvPr/>
        </p:nvSpPr>
        <p:spPr>
          <a:xfrm>
            <a:off x="569425" y="1114125"/>
            <a:ext cx="8256800" cy="42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endParaRPr sz="1300" b="1" dirty="0" smtClean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endParaRPr sz="11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</a:t>
            </a:r>
            <a:r>
              <a:rPr lang="en-US" altLang="ko" sz="1300" dirty="0" smtClean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Title 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r>
              <a:rPr lang="ko-KR" altLang="en-US" sz="3200" spc="-150" smtClean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코딩테스트</a:t>
            </a:r>
            <a:endParaRPr lang="en-US" altLang="ko-KR" sz="3200" spc="-150" smtClean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3200" spc="-150" smtClean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제대로 공부해서 합격하는 방법</a:t>
            </a:r>
            <a:endParaRPr lang="ko-KR" altLang="en-US" sz="3200" spc="-150" dirty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endParaRPr sz="1700" b="1" dirty="0">
              <a:solidFill>
                <a:schemeClr val="bg2"/>
              </a:solidFill>
              <a:highlight>
                <a:srgbClr val="33FF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</a:t>
            </a:r>
            <a:r>
              <a:rPr lang="en-US" altLang="ko" sz="1300" dirty="0" smtClean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Keyword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sz="140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Code Test</a:t>
            </a:r>
            <a:endParaRPr sz="13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endParaRPr sz="13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Additional Explanation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이번 강의에서는 코딩 테스트에 접근하는 방법에 대해서 얘기 할 것입니다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문제를 분석할 때 어느 부분에 집중해야 하는지 알아보고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후 문제에 적용할 알고리즘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자료구조를 선택하고 구현하는 과정을 자세히 알아봅니다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마지막으로 가장 효율적인 공부 방법에 대한 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Tip</a:t>
            </a:r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을 제공 합니다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 </a:t>
            </a:r>
          </a:p>
          <a:p>
            <a:pPr fontAlgn="base"/>
            <a:endParaRPr lang="en-US" altLang="ko-KR" sz="1400">
              <a:solidFill>
                <a:schemeClr val="bg2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" name="Google Shape;114;p19"/>
          <p:cNvSpPr txBox="1"/>
          <p:nvPr/>
        </p:nvSpPr>
        <p:spPr>
          <a:xfrm>
            <a:off x="354780" y="321064"/>
            <a:ext cx="79728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dirty="0">
                <a:solidFill>
                  <a:schemeClr val="bg2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dirty="0" smtClean="0">
                <a:solidFill>
                  <a:schemeClr val="bg2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강연소개</a:t>
            </a:r>
            <a:endParaRPr lang="ko-KR" altLang="en-US" sz="3200" dirty="0">
              <a:solidFill>
                <a:schemeClr val="bg2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8763" y="4280766"/>
            <a:ext cx="390082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강의 내용에 대한 소개 내용을 적어주세요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8763" y="2268893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 제목을 써주세요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0750" y="3415503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핵심 키워드로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183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어떻게 공부해야 할까요</a:t>
            </a:r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1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724207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문제풀이 과정 복기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606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문제 요약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54718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입출력 분석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35832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전략 설계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3" idx="3"/>
            <a:endCxn id="20" idx="1"/>
          </p:cNvCxnSpPr>
          <p:nvPr/>
        </p:nvCxnSpPr>
        <p:spPr>
          <a:xfrm>
            <a:off x="2834638" y="2853730"/>
            <a:ext cx="72008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0" idx="3"/>
            <a:endCxn id="21" idx="1"/>
          </p:cNvCxnSpPr>
          <p:nvPr/>
        </p:nvCxnSpPr>
        <p:spPr>
          <a:xfrm>
            <a:off x="5694750" y="2853730"/>
            <a:ext cx="74108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316946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구현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6" name="구부러진 연결선 15"/>
          <p:cNvCxnSpPr>
            <a:stCxn id="27" idx="2"/>
            <a:endCxn id="21" idx="2"/>
          </p:cNvCxnSpPr>
          <p:nvPr/>
        </p:nvCxnSpPr>
        <p:spPr>
          <a:xfrm rot="5400000">
            <a:off x="8946405" y="1773213"/>
            <a:ext cx="12700" cy="2881114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21" idx="0"/>
            <a:endCxn id="27" idx="0"/>
          </p:cNvCxnSpPr>
          <p:nvPr/>
        </p:nvCxnSpPr>
        <p:spPr>
          <a:xfrm rot="5400000" flipH="1" flipV="1">
            <a:off x="8946405" y="1053133"/>
            <a:ext cx="12700" cy="2881114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738" y="3501802"/>
            <a:ext cx="208823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문장 요약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요구 성능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예외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키워드 파악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80618" y="3501802"/>
            <a:ext cx="20882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 입력 확인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47894" y="3501802"/>
            <a:ext cx="208823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의사코드 작성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TC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작성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3812" y="4653930"/>
            <a:ext cx="1926084" cy="33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93812" y="3923713"/>
            <a:ext cx="1926084" cy="33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28968" y="3574563"/>
            <a:ext cx="1926084" cy="33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12738" y="5353144"/>
            <a:ext cx="8604208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70%</a:t>
            </a: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316946" y="5353144"/>
            <a:ext cx="2170490" cy="5040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30%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 성능 파악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6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알고리즘의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대량의 입력값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있는 문제를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효율적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푸는 절차 혹은 방법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즉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문제를 풀기 위해서는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문제에서 요구하는 효율을 파악 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구현한 코드의 효율을 측정할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우리는 효율을 성능이라고 할 수 있음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3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절대시간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받고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결과값은 반환하기 까지 걸린 시간을 측정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문제점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H/W Spec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 따라 결과값이 달라지므로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절대적인 성능 측정이 불가능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graphicFrame>
        <p:nvGraphicFramePr>
          <p:cNvPr id="42" name="차트 41"/>
          <p:cNvGraphicFramePr/>
          <p:nvPr>
            <p:extLst>
              <p:ext uri="{D42A27DB-BD31-4B8C-83A1-F6EECF244321}">
                <p14:modId xmlns:p14="http://schemas.microsoft.com/office/powerpoint/2010/main" val="4095189180"/>
              </p:ext>
            </p:extLst>
          </p:nvPr>
        </p:nvGraphicFramePr>
        <p:xfrm>
          <a:off x="2926854" y="3766609"/>
          <a:ext cx="6583751" cy="2347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연산횟수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받고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코드에서 수행한 연산횟수를 측정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연산량을 측정하므로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H/W Spec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 의존하지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문제점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분기문에 따라 연산횟수가 달라질 수 있음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-&gt;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무엇을 기준으로 할 것인가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" name="순서도: 판단 3"/>
          <p:cNvSpPr/>
          <p:nvPr/>
        </p:nvSpPr>
        <p:spPr>
          <a:xfrm>
            <a:off x="3862958" y="4797946"/>
            <a:ext cx="1872208" cy="864096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짝수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206774" y="4941962"/>
            <a:ext cx="576064" cy="5760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N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5" idx="6"/>
            <a:endCxn id="4" idx="1"/>
          </p:cNvCxnSpPr>
          <p:nvPr/>
        </p:nvCxnSpPr>
        <p:spPr>
          <a:xfrm>
            <a:off x="2782838" y="5229994"/>
            <a:ext cx="108012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238428" y="4293890"/>
            <a:ext cx="324036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10</a:t>
            </a:r>
            <a:r>
              <a:rPr lang="ko-KR" altLang="en-US" smtClean="0">
                <a:solidFill>
                  <a:srgbClr val="FF0000"/>
                </a:solidFill>
              </a:rPr>
              <a:t>까지 출력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38428" y="5734050"/>
            <a:ext cx="324036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1000</a:t>
            </a:r>
            <a:r>
              <a:rPr lang="ko-KR" altLang="en-US" smtClean="0">
                <a:solidFill>
                  <a:srgbClr val="FF0000"/>
                </a:solidFill>
              </a:rPr>
              <a:t>까지 출력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1" name="꺾인 연결선 10"/>
          <p:cNvCxnSpPr>
            <a:stCxn id="4" idx="0"/>
            <a:endCxn id="9" idx="1"/>
          </p:cNvCxnSpPr>
          <p:nvPr/>
        </p:nvCxnSpPr>
        <p:spPr>
          <a:xfrm rot="5400000" flipH="1" flipV="1">
            <a:off x="5374729" y="3934247"/>
            <a:ext cx="288032" cy="1439366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" idx="2"/>
            <a:endCxn id="24" idx="1"/>
          </p:cNvCxnSpPr>
          <p:nvPr/>
        </p:nvCxnSpPr>
        <p:spPr>
          <a:xfrm rot="16200000" flipH="1">
            <a:off x="5374729" y="5086375"/>
            <a:ext cx="288032" cy="1439366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연산횟수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우리가 궁금한 건 제한시간 내에 프로그램이 수행되는지 여부이므로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최악의 경우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로 판단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문제에서 요구하는 성능인지만 알면 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대략적인 추이를 파악하면 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실생활 예시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이성친구와 약속을 잡는 상황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362092" y="4756590"/>
            <a:ext cx="4304547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오는데 얼마나 걸릴 것 같아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6081334" y="4160135"/>
            <a:ext cx="5054433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5</a:t>
            </a:r>
            <a:r>
              <a:rPr lang="ko-KR" altLang="en-US" smtClean="0">
                <a:solidFill>
                  <a:srgbClr val="FF0000"/>
                </a:solidFill>
              </a:rPr>
              <a:t>분안에는 갈 수 있어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6081335" y="5606488"/>
            <a:ext cx="5054432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온도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차의 저항을 고려 해봤을때</a:t>
            </a:r>
            <a:r>
              <a:rPr lang="en-US" altLang="ko-KR" smtClean="0">
                <a:solidFill>
                  <a:srgbClr val="FF0000"/>
                </a:solidFill>
              </a:rPr>
              <a:t>.. 4.12324</a:t>
            </a:r>
            <a:r>
              <a:rPr lang="ko-KR" altLang="en-US" smtClean="0">
                <a:solidFill>
                  <a:srgbClr val="FF0000"/>
                </a:solidFill>
              </a:rPr>
              <a:t>분 걸릴 것 같아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207774" y="4354491"/>
            <a:ext cx="432048" cy="4320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왼쪽 그래프를 보면 특정 시점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x0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부터 항상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g(x)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보다 항상 크다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입력값이 충분히 큰 문제를 다룰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최악의 경우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 성능을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O(g(x))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로 표현 가능 하다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가질수 있는 의문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 = 2x + 1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일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O(x^2), O(3x^3), O(2^X)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가능한가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 -&gt;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최소한의 상한고려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6" y="4158376"/>
            <a:ext cx="3585406" cy="21523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6" y="4158376"/>
            <a:ext cx="3600400" cy="21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구하는 과정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최고차항만 남기고 제거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최고차항의 상수를 제거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70501"/>
              </p:ext>
            </p:extLst>
          </p:nvPr>
        </p:nvGraphicFramePr>
        <p:xfrm>
          <a:off x="3242014" y="3357786"/>
          <a:ext cx="5741226" cy="288032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70613">
                  <a:extLst>
                    <a:ext uri="{9D8B030D-6E8A-4147-A177-3AD203B41FA5}">
                      <a16:colId xmlns:a16="http://schemas.microsoft.com/office/drawing/2014/main" val="3293926544"/>
                    </a:ext>
                  </a:extLst>
                </a:gridCol>
                <a:gridCol w="2870613">
                  <a:extLst>
                    <a:ext uri="{9D8B030D-6E8A-4147-A177-3AD203B41FA5}">
                      <a16:colId xmlns:a16="http://schemas.microsoft.com/office/drawing/2014/main" val="3271188404"/>
                    </a:ext>
                  </a:extLst>
                </a:gridCol>
              </a:tblGrid>
              <a:tr h="48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수식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빅오 표기법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054442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3n + 2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5546459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5n^2 + 4n + 7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O(n^2)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445009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2n log n + 3n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 log 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855813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n^3 + n^2 + 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O(n^3)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2333167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 log n + 20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O(log 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0039511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 * 2^n + 3n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O(2^n)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466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3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 응용하기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초에 연산은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억번 정도로 고려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억에 집착하지 말기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기반으로 문제에서 요구하는 성능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요구하는 성능 기준 자료구조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 설계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 startAt="3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응용하기 위해 알아야 할 것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각 알고리즘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자료구조의 특징 및 성능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각 언어에서 제공하는 메서드의 성능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동작은 비슷하지만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성능이 다른 경우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* python : join() vs + / pop(0) vs popleft()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* c++ : unordered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컨테이너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vs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일반 컨테이너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7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일단 문제를 풀어봅시다</a:t>
            </a:r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10991850" cy="3990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6207" y="4890441"/>
            <a:ext cx="6100471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43078" y="2133650"/>
            <a:ext cx="6264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 구축시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</a:t>
            </a: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 그대로 닉네임을 같이 포함해서 저장할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 메시지를 다 봐야하는 경우가 발생하겠구나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닉네임을 분리해서 따로 관리하고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이를 참조하게 한는 방법은 없을까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9229725" cy="4267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6614" y="1629594"/>
            <a:ext cx="5976664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8662" y="4725938"/>
            <a:ext cx="3960440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662" y="4047330"/>
            <a:ext cx="590465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8662" y="2283135"/>
            <a:ext cx="266429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69637" y="798597"/>
            <a:ext cx="67489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중 반복문을 사용해서 순회하면 시간 초과가 되겠구나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O(N)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이하의 복잡도를 가지는 로직을 구현해야 겠구나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06974" y="2179211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이전에 고민한 닉네임은 유저 아이디 기준으로 관리하면 되겠구나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49689" y="3592097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Prodo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와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prodo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서로 다르게 처리해야 겠구나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59102" y="4384783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아이디와 닉네임은 최대 길이가 </a:t>
            </a:r>
            <a:r>
              <a:rPr lang="en-US" altLang="ko-KR" smtClean="0">
                <a:solidFill>
                  <a:srgbClr val="FF0000"/>
                </a:solidFill>
              </a:rPr>
              <a:t>10</a:t>
            </a:r>
            <a:r>
              <a:rPr lang="ko-KR" altLang="en-US" smtClean="0">
                <a:solidFill>
                  <a:srgbClr val="FF0000"/>
                </a:solidFill>
              </a:rPr>
              <a:t>이므로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문자열 비교시 성능하락은 무시할만 하구나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키워드 파악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3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의사코드 작성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7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QnA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E.O.D</a:t>
            </a:r>
          </a:p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asdfasdf@sdafsdaf.com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76597" y="3904718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이메일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깃헙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주소 등을 넣어주세요</a:t>
            </a:r>
          </a:p>
        </p:txBody>
      </p:sp>
    </p:spTree>
    <p:extLst>
      <p:ext uri="{BB962C8B-B14F-4D97-AF65-F5344CB8AC3E}">
        <p14:creationId xmlns:p14="http://schemas.microsoft.com/office/powerpoint/2010/main" val="16928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문제 요약하기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10991850" cy="3990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6207" y="4890441"/>
            <a:ext cx="6100471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9229725" cy="4267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6614" y="1629594"/>
            <a:ext cx="5976664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8662" y="4725938"/>
            <a:ext cx="3960440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662" y="4047330"/>
            <a:ext cx="590465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8662" y="2283135"/>
            <a:ext cx="266429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 요약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채팅방 인원이 변경될 때마다 메시지가 출력 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최종적으로 방을 개설한 사람이 보는 채팅방 메시지를 구해보자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특이 사항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채팅방 인원은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In/Out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및 닉네임 변경이 가능하며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이는 이전 채팅방 메시지에도 반영된다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제한 사항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record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만 미만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 길이는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미만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모든 닉네임은 유저 아이디로 구분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닉네임은 알파벳 대문자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소문자 숫자 로 구성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예외 처리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9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입출력 분석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1935</Words>
  <Application>Microsoft Office PowerPoint</Application>
  <PresentationFormat>사용자 지정</PresentationFormat>
  <Paragraphs>501</Paragraphs>
  <Slides>45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Pretendard Light</vt:lpstr>
      <vt:lpstr>Pretendard Medium</vt:lpstr>
      <vt:lpstr>Arial</vt:lpstr>
      <vt:lpstr>Pretendard ExtraBold</vt:lpstr>
      <vt:lpstr>Pretendard</vt:lpstr>
      <vt:lpstr>Pretendard SemiBold</vt:lpstr>
      <vt:lpstr>Nanum Gothic</vt:lpstr>
      <vt:lpstr>Pretendard Black</vt:lpstr>
      <vt:lpstr>맑은 고딕</vt:lpstr>
      <vt:lpstr>Pretendard ExtraLight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kyungrokpark</cp:lastModifiedBy>
  <cp:revision>237</cp:revision>
  <dcterms:created xsi:type="dcterms:W3CDTF">2023-07-06T08:44:30Z</dcterms:created>
  <dcterms:modified xsi:type="dcterms:W3CDTF">2024-11-02T15:41:51Z</dcterms:modified>
</cp:coreProperties>
</file>